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60"/>
  </p:normalViewPr>
  <p:slideViewPr>
    <p:cSldViewPr>
      <p:cViewPr varScale="1">
        <p:scale>
          <a:sx n="71" d="100"/>
          <a:sy n="71" d="100"/>
        </p:scale>
        <p:origin x="32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8586" y="355853"/>
            <a:ext cx="5805677" cy="4511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1608" y="1782826"/>
            <a:ext cx="5990590" cy="693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45" y="2395945"/>
            <a:ext cx="6662811" cy="1645138"/>
          </a:xfrm>
        </p:spPr>
        <p:txBody>
          <a:bodyPr>
            <a:noAutofit/>
          </a:bodyPr>
          <a:lstStyle/>
          <a:p>
            <a:pPr algn="ctr"/>
            <a:r>
              <a:rPr lang="ms-MY" sz="3886" dirty="0" smtClean="0">
                <a:latin typeface="Aharoni" panose="02010803020104030203" pitchFamily="2" charset="-79"/>
                <a:cs typeface="Aharoni" panose="02010803020104030203" pitchFamily="2" charset="-79"/>
              </a:rPr>
              <a:t>SOP PENGGUNAAN ALAT GUNASAMA </a:t>
            </a:r>
            <a:endParaRPr lang="ms-MY" sz="388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779358" y="4194915"/>
            <a:ext cx="5997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defTabSz="987095"/>
            <a:endParaRPr lang="ms-MY" dirty="0"/>
          </a:p>
          <a:p>
            <a:pPr marL="370161" indent="-370161" defTabSz="987095">
              <a:buFont typeface="+mj-lt"/>
              <a:buAutoNum type="arabicPeriod"/>
            </a:pPr>
            <a:r>
              <a:rPr lang="ms-MY" dirty="0"/>
              <a:t>Cetakan perlu di</a:t>
            </a:r>
            <a:r>
              <a:rPr lang="ms-MY" i="1" dirty="0"/>
              <a:t>laminate</a:t>
            </a:r>
            <a:r>
              <a:rPr lang="ms-MY" dirty="0"/>
              <a:t> </a:t>
            </a:r>
            <a:r>
              <a:rPr lang="ms-MY" dirty="0" smtClean="0"/>
              <a:t>dan dipotong mengikut saiz yang telah ditetapkan.</a:t>
            </a:r>
          </a:p>
          <a:p>
            <a:pPr marL="370161" indent="-370161" defTabSz="987095">
              <a:buFont typeface="+mj-lt"/>
              <a:buAutoNum type="arabicPeriod"/>
            </a:pPr>
            <a:r>
              <a:rPr lang="ms-MY" dirty="0" smtClean="0"/>
              <a:t>Cetakan perlu dipaparkan </a:t>
            </a:r>
            <a:r>
              <a:rPr lang="ms-MY" dirty="0"/>
              <a:t>di tempat yang </a:t>
            </a:r>
            <a:r>
              <a:rPr lang="ms-MY" dirty="0" smtClean="0"/>
              <a:t>bersesuaian, paras mata.</a:t>
            </a:r>
            <a:endParaRPr lang="ms-MY" dirty="0"/>
          </a:p>
        </p:txBody>
      </p:sp>
      <p:pic>
        <p:nvPicPr>
          <p:cNvPr id="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692" y="614290"/>
            <a:ext cx="1739114" cy="121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6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9391" y="128015"/>
            <a:ext cx="6628130" cy="4898390"/>
            <a:chOff x="469391" y="128015"/>
            <a:chExt cx="6628130" cy="48983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391" y="128015"/>
              <a:ext cx="6627876" cy="489813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73785" y="238505"/>
              <a:ext cx="6407150" cy="4638040"/>
            </a:xfrm>
            <a:custGeom>
              <a:avLst/>
              <a:gdLst/>
              <a:ahLst/>
              <a:cxnLst/>
              <a:rect l="l" t="t" r="r" b="b"/>
              <a:pathLst>
                <a:path w="6407150" h="4638040">
                  <a:moveTo>
                    <a:pt x="0" y="4637532"/>
                  </a:moveTo>
                  <a:lnTo>
                    <a:pt x="6406895" y="4637532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4637532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25368" y="4309871"/>
              <a:ext cx="691896" cy="4434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5492632" y="1378965"/>
            <a:ext cx="639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dengan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72021" y="1378965"/>
            <a:ext cx="483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latin typeface="Calibri"/>
                <a:cs typeface="Calibri"/>
              </a:rPr>
              <a:t>muka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1712" y="883411"/>
            <a:ext cx="4534535" cy="1012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butang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ON/OFF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untuk</a:t>
            </a:r>
            <a:r>
              <a:rPr sz="1600" spc="3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menghidupkan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mesin.</a:t>
            </a:r>
            <a:endParaRPr sz="1600">
              <a:latin typeface="Calibri"/>
              <a:cs typeface="Calibri"/>
            </a:endParaRPr>
          </a:p>
          <a:p>
            <a:pPr marL="241300" marR="34925" indent="-228600">
              <a:lnSpc>
                <a:spcPct val="101899"/>
              </a:lnSpc>
              <a:spcBef>
                <a:spcPts val="1945"/>
              </a:spcBef>
              <a:buAutoNum type="arabicPeriod"/>
              <a:tabLst>
                <a:tab pos="241300" algn="l"/>
                <a:tab pos="1247775" algn="l"/>
                <a:tab pos="2193925" algn="l"/>
                <a:tab pos="2746375" algn="l"/>
                <a:tab pos="3518535" algn="l"/>
                <a:tab pos="3834129" algn="l"/>
              </a:tabLst>
            </a:pPr>
            <a:r>
              <a:rPr sz="1600" spc="-10" dirty="0">
                <a:latin typeface="Calibri"/>
                <a:cs typeface="Calibri"/>
              </a:rPr>
              <a:t>Masukkan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dokumen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0" dirty="0">
                <a:latin typeface="Calibri"/>
                <a:cs typeface="Calibri"/>
              </a:rPr>
              <a:t>yang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hendak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5" dirty="0">
                <a:latin typeface="Calibri"/>
                <a:cs typeface="Calibri"/>
              </a:rPr>
              <a:t>di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fotostat </a:t>
            </a:r>
            <a:r>
              <a:rPr sz="1600" dirty="0">
                <a:latin typeface="Calibri"/>
                <a:cs typeface="Calibri"/>
              </a:rPr>
              <a:t>menghadap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cermin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bawah.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1712" y="2122677"/>
            <a:ext cx="5901055" cy="20085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41300" marR="7620" indent="-228600" algn="just">
              <a:lnSpc>
                <a:spcPct val="101899"/>
              </a:lnSpc>
              <a:spcBef>
                <a:spcPts val="60"/>
              </a:spcBef>
              <a:buAutoNum type="arabicPeriod" startAt="3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Selaraskan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tray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saiz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mengikut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keperluan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sama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ada tray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kertas </a:t>
            </a:r>
            <a:r>
              <a:rPr sz="1600" dirty="0">
                <a:latin typeface="Calibri"/>
                <a:cs typeface="Calibri"/>
              </a:rPr>
              <a:t>bersaiz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A4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atau</a:t>
            </a:r>
            <a:r>
              <a:rPr sz="1600" spc="-25" dirty="0">
                <a:latin typeface="Calibri"/>
                <a:cs typeface="Calibri"/>
              </a:rPr>
              <a:t> A3.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 startAt="3"/>
            </a:pPr>
            <a:endParaRPr sz="16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1600"/>
              </a:lnSpc>
              <a:buAutoNum type="arabicPeriod" startAt="3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jumlah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hendak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fotostat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abjad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nombor </a:t>
            </a:r>
            <a:r>
              <a:rPr sz="1600" dirty="0">
                <a:latin typeface="Calibri"/>
                <a:cs typeface="Calibri"/>
              </a:rPr>
              <a:t>kemudian</a:t>
            </a:r>
            <a:r>
              <a:rPr sz="1600" spc="3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tekan</a:t>
            </a:r>
            <a:r>
              <a:rPr sz="1600" spc="3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START,</a:t>
            </a:r>
            <a:r>
              <a:rPr sz="1600" spc="3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jika</a:t>
            </a:r>
            <a:r>
              <a:rPr sz="1600" spc="3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berlaku</a:t>
            </a:r>
            <a:r>
              <a:rPr sz="1600" spc="3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kesilapan</a:t>
            </a:r>
            <a:r>
              <a:rPr sz="1600" spc="3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jumlah</a:t>
            </a:r>
            <a:r>
              <a:rPr sz="1600" spc="3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hendaklah </a:t>
            </a:r>
            <a:r>
              <a:rPr sz="1600" dirty="0">
                <a:latin typeface="Calibri"/>
                <a:cs typeface="Calibri"/>
              </a:rPr>
              <a:t>menekan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butang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berwarna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kuning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untuk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reset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semula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jumlahnya.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 startAt="3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 startAt="3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ON/OFF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bagi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mematikan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setelah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selesai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digunakan.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69391" y="5248655"/>
            <a:ext cx="6628130" cy="4937760"/>
            <a:chOff x="469391" y="5248655"/>
            <a:chExt cx="6628130" cy="493776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9391" y="5248655"/>
              <a:ext cx="6627876" cy="493775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73785" y="5392673"/>
              <a:ext cx="6407150" cy="4642485"/>
            </a:xfrm>
            <a:custGeom>
              <a:avLst/>
              <a:gdLst/>
              <a:ahLst/>
              <a:cxnLst/>
              <a:rect l="l" t="t" r="r" b="b"/>
              <a:pathLst>
                <a:path w="6407150" h="4642484">
                  <a:moveTo>
                    <a:pt x="0" y="4642104"/>
                  </a:moveTo>
                  <a:lnTo>
                    <a:pt x="6406895" y="4642104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4642104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98519" y="9460991"/>
              <a:ext cx="690372" cy="443484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876096" y="6073520"/>
            <a:ext cx="5905500" cy="3248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suiz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ON/OFF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untuk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menghidupkan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mesin.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1600"/>
              </a:lnSpc>
              <a:spcBef>
                <a:spcPts val="5"/>
              </a:spcBef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Setkan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SUHU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kepada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100°C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tunggu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sekitar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10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minit</a:t>
            </a:r>
            <a:r>
              <a:rPr sz="1600" spc="2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sehingga </a:t>
            </a:r>
            <a:r>
              <a:rPr sz="1600" dirty="0">
                <a:latin typeface="Calibri"/>
                <a:cs typeface="Calibri"/>
              </a:rPr>
              <a:t>lampu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indikator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berubah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daripada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MERAH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kepada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HIJAU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menunjukkan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telah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panas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sedia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digunakan.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Tetapkan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kelajuan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mengikut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kesesuaian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kertas.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Lapisi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dengan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plastik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pelapis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khusus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untuk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laminasi.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Masukkan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ingin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laminasi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roller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pemanas.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ON/OFF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bagi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mematikan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setelah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selesai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digunakan.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78586" y="355853"/>
            <a:ext cx="5781040" cy="448309"/>
            <a:chOff x="878586" y="355853"/>
            <a:chExt cx="5781040" cy="448309"/>
          </a:xfrm>
        </p:grpSpPr>
        <p:sp>
          <p:nvSpPr>
            <p:cNvPr id="16" name="object 16"/>
            <p:cNvSpPr/>
            <p:nvPr/>
          </p:nvSpPr>
          <p:spPr>
            <a:xfrm>
              <a:off x="878586" y="355853"/>
              <a:ext cx="5781040" cy="448309"/>
            </a:xfrm>
            <a:custGeom>
              <a:avLst/>
              <a:gdLst/>
              <a:ahLst/>
              <a:cxnLst/>
              <a:rect l="l" t="t" r="r" b="b"/>
              <a:pathLst>
                <a:path w="5781040" h="448309">
                  <a:moveTo>
                    <a:pt x="5780532" y="0"/>
                  </a:moveTo>
                  <a:lnTo>
                    <a:pt x="0" y="0"/>
                  </a:lnTo>
                  <a:lnTo>
                    <a:pt x="0" y="448055"/>
                  </a:lnTo>
                  <a:lnTo>
                    <a:pt x="5780532" y="448055"/>
                  </a:lnTo>
                  <a:lnTo>
                    <a:pt x="578053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8492" y="411479"/>
              <a:ext cx="5759196" cy="335279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878586" y="355853"/>
            <a:ext cx="5781040" cy="448309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315"/>
              </a:spcBef>
            </a:pPr>
            <a:r>
              <a:rPr dirty="0"/>
              <a:t>PANDUAN</a:t>
            </a:r>
            <a:r>
              <a:rPr spc="-10" dirty="0"/>
              <a:t> </a:t>
            </a:r>
            <a:r>
              <a:rPr dirty="0"/>
              <a:t>PENGGUNAAN</a:t>
            </a:r>
            <a:r>
              <a:rPr spc="-25" dirty="0"/>
              <a:t> </a:t>
            </a:r>
            <a:r>
              <a:rPr dirty="0"/>
              <a:t>MESIN</a:t>
            </a:r>
            <a:r>
              <a:rPr spc="-10" dirty="0"/>
              <a:t> FOTOSTAT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877061" y="5511545"/>
            <a:ext cx="5852160" cy="449580"/>
            <a:chOff x="877061" y="5511545"/>
            <a:chExt cx="5852160" cy="449580"/>
          </a:xfrm>
        </p:grpSpPr>
        <p:sp>
          <p:nvSpPr>
            <p:cNvPr id="20" name="object 20"/>
            <p:cNvSpPr/>
            <p:nvPr/>
          </p:nvSpPr>
          <p:spPr>
            <a:xfrm>
              <a:off x="877061" y="5511545"/>
              <a:ext cx="5852160" cy="449580"/>
            </a:xfrm>
            <a:custGeom>
              <a:avLst/>
              <a:gdLst/>
              <a:ahLst/>
              <a:cxnLst/>
              <a:rect l="l" t="t" r="r" b="b"/>
              <a:pathLst>
                <a:path w="5852159" h="449579">
                  <a:moveTo>
                    <a:pt x="5852160" y="0"/>
                  </a:moveTo>
                  <a:lnTo>
                    <a:pt x="0" y="0"/>
                  </a:lnTo>
                  <a:lnTo>
                    <a:pt x="0" y="449579"/>
                  </a:lnTo>
                  <a:lnTo>
                    <a:pt x="5852160" y="449579"/>
                  </a:lnTo>
                  <a:lnTo>
                    <a:pt x="585216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6967" y="5567171"/>
              <a:ext cx="5829300" cy="335279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877061" y="5511545"/>
            <a:ext cx="5852160" cy="449580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320"/>
              </a:spcBef>
            </a:pPr>
            <a:r>
              <a:rPr sz="2400" b="1" dirty="0">
                <a:latin typeface="Calibri"/>
                <a:cs typeface="Calibri"/>
              </a:rPr>
              <a:t>PANDUAN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PENGGUNAAN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MESIN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LAMINATE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9391" y="128015"/>
            <a:ext cx="6628130" cy="4253865"/>
            <a:chOff x="469391" y="128015"/>
            <a:chExt cx="6628130" cy="42538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391" y="128015"/>
              <a:ext cx="6627876" cy="425348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73785" y="224789"/>
              <a:ext cx="6407150" cy="4026535"/>
            </a:xfrm>
            <a:custGeom>
              <a:avLst/>
              <a:gdLst/>
              <a:ahLst/>
              <a:cxnLst/>
              <a:rect l="l" t="t" r="r" b="b"/>
              <a:pathLst>
                <a:path w="6407150" h="4026535">
                  <a:moveTo>
                    <a:pt x="0" y="4026408"/>
                  </a:moveTo>
                  <a:lnTo>
                    <a:pt x="6406895" y="4026408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4026408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25368" y="3704843"/>
              <a:ext cx="691896" cy="44348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51712" y="886460"/>
            <a:ext cx="5901055" cy="27489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41300" marR="5715" indent="-228600" algn="just">
              <a:lnSpc>
                <a:spcPct val="101400"/>
              </a:lnSpc>
              <a:spcBef>
                <a:spcPts val="70"/>
              </a:spcBef>
              <a:buAutoNum type="arabicPeriod"/>
              <a:tabLst>
                <a:tab pos="241300" algn="l"/>
              </a:tabLst>
            </a:pPr>
            <a:r>
              <a:rPr sz="1600" spc="-10" dirty="0">
                <a:latin typeface="Calibri"/>
                <a:cs typeface="Calibri"/>
              </a:rPr>
              <a:t>Sediakan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hendak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dipotong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tandakan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bahagian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kertas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hendak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dipotong.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1300" marR="6985" indent="-228600" algn="just">
              <a:lnSpc>
                <a:spcPct val="101899"/>
              </a:lnSpc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Letakkan</a:t>
            </a:r>
            <a:r>
              <a:rPr sz="1600" spc="26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27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diatas</a:t>
            </a:r>
            <a:r>
              <a:rPr sz="1600" spc="26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permukaan</a:t>
            </a:r>
            <a:r>
              <a:rPr sz="1600" spc="26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pemotong</a:t>
            </a:r>
            <a:r>
              <a:rPr sz="1600" spc="27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270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dengan </a:t>
            </a:r>
            <a:r>
              <a:rPr sz="1600" dirty="0">
                <a:latin typeface="Calibri"/>
                <a:cs typeface="Calibri"/>
              </a:rPr>
              <a:t>bahagian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akan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dipotong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diletakkan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tepat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alat</a:t>
            </a:r>
            <a:r>
              <a:rPr sz="1600" spc="-10" dirty="0">
                <a:latin typeface="Calibri"/>
                <a:cs typeface="Calibri"/>
              </a:rPr>
              <a:t> pemotong.</a:t>
            </a:r>
            <a:endParaRPr sz="16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1899"/>
              </a:lnSpc>
              <a:spcBef>
                <a:spcPts val="1945"/>
              </a:spcBef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pemegang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pisau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pemotong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bawah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mengenai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kertas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hendak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potong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mengikut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garisan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tepat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garis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pertemuan </a:t>
            </a:r>
            <a:r>
              <a:rPr sz="1600" dirty="0">
                <a:latin typeface="Calibri"/>
                <a:cs typeface="Calibri"/>
              </a:rPr>
              <a:t>mata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pisau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alat</a:t>
            </a:r>
            <a:r>
              <a:rPr sz="1600" spc="-10" dirty="0">
                <a:latin typeface="Calibri"/>
                <a:cs typeface="Calibri"/>
              </a:rPr>
              <a:t> pemotong.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Tolak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atas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pemegang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pisau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tersebut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tampat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asal.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9391" y="5247131"/>
            <a:ext cx="6626859" cy="4723130"/>
            <a:chOff x="469391" y="5247131"/>
            <a:chExt cx="6626859" cy="472313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9391" y="5247131"/>
              <a:ext cx="6626352" cy="472287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3785" y="5386577"/>
              <a:ext cx="6407150" cy="4439920"/>
            </a:xfrm>
            <a:custGeom>
              <a:avLst/>
              <a:gdLst/>
              <a:ahLst/>
              <a:cxnLst/>
              <a:rect l="l" t="t" r="r" b="b"/>
              <a:pathLst>
                <a:path w="6407150" h="4439920">
                  <a:moveTo>
                    <a:pt x="0" y="4439411"/>
                  </a:moveTo>
                  <a:lnTo>
                    <a:pt x="6406895" y="4439411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4439411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25368" y="9278111"/>
              <a:ext cx="691896" cy="44348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72159" y="6078092"/>
            <a:ext cx="5906135" cy="3058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Pastikan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peralatan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penebuk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lubang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dalam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keadaan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elok.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Tandakan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bahagian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hendak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ditebuk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Pastikan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ketebalan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mengikut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kemampuan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peralatan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tersebut.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Masukkan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telah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ditanda.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Tarik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pemegang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penebuk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lubang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bawah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dengan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perlahanlahan.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029" marR="10795" indent="-227965">
              <a:lnSpc>
                <a:spcPct val="102499"/>
              </a:lnSpc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Lepaskan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pemegang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penebuk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lubang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atas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setelah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10" dirty="0">
                <a:latin typeface="Calibri"/>
                <a:cs typeface="Calibri"/>
              </a:rPr>
              <a:t> tersebut 	</a:t>
            </a:r>
            <a:r>
              <a:rPr sz="1600" dirty="0">
                <a:latin typeface="Calibri"/>
                <a:cs typeface="Calibri"/>
              </a:rPr>
              <a:t>selesai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ditebuk.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48105" y="328421"/>
            <a:ext cx="5803900" cy="449580"/>
            <a:chOff x="848105" y="328421"/>
            <a:chExt cx="5803900" cy="449580"/>
          </a:xfrm>
        </p:grpSpPr>
        <p:sp>
          <p:nvSpPr>
            <p:cNvPr id="13" name="object 13"/>
            <p:cNvSpPr/>
            <p:nvPr/>
          </p:nvSpPr>
          <p:spPr>
            <a:xfrm>
              <a:off x="848105" y="328421"/>
              <a:ext cx="5803900" cy="449580"/>
            </a:xfrm>
            <a:custGeom>
              <a:avLst/>
              <a:gdLst/>
              <a:ahLst/>
              <a:cxnLst/>
              <a:rect l="l" t="t" r="r" b="b"/>
              <a:pathLst>
                <a:path w="5803900" h="449580">
                  <a:moveTo>
                    <a:pt x="5803392" y="0"/>
                  </a:moveTo>
                  <a:lnTo>
                    <a:pt x="0" y="0"/>
                  </a:lnTo>
                  <a:lnTo>
                    <a:pt x="0" y="449579"/>
                  </a:lnTo>
                  <a:lnTo>
                    <a:pt x="5803392" y="449579"/>
                  </a:lnTo>
                  <a:lnTo>
                    <a:pt x="58033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8011" y="384047"/>
              <a:ext cx="5782055" cy="33527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848105" y="328421"/>
            <a:ext cx="5803900" cy="449580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40970">
              <a:lnSpc>
                <a:spcPct val="100000"/>
              </a:lnSpc>
              <a:spcBef>
                <a:spcPts val="320"/>
              </a:spcBef>
            </a:pPr>
            <a:r>
              <a:rPr sz="2000" b="1" dirty="0">
                <a:latin typeface="Calibri"/>
                <a:cs typeface="Calibri"/>
              </a:rPr>
              <a:t>PANDUAN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PENGGUNAAN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ALAT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PEMOTONG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KERTAS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76477" y="5511545"/>
            <a:ext cx="5995670" cy="448309"/>
            <a:chOff x="776477" y="5511545"/>
            <a:chExt cx="5995670" cy="448309"/>
          </a:xfrm>
        </p:grpSpPr>
        <p:sp>
          <p:nvSpPr>
            <p:cNvPr id="17" name="object 17"/>
            <p:cNvSpPr/>
            <p:nvPr/>
          </p:nvSpPr>
          <p:spPr>
            <a:xfrm>
              <a:off x="776477" y="5511545"/>
              <a:ext cx="5995670" cy="448309"/>
            </a:xfrm>
            <a:custGeom>
              <a:avLst/>
              <a:gdLst/>
              <a:ahLst/>
              <a:cxnLst/>
              <a:rect l="l" t="t" r="r" b="b"/>
              <a:pathLst>
                <a:path w="5995670" h="448310">
                  <a:moveTo>
                    <a:pt x="5995416" y="0"/>
                  </a:moveTo>
                  <a:lnTo>
                    <a:pt x="0" y="0"/>
                  </a:lnTo>
                  <a:lnTo>
                    <a:pt x="0" y="448056"/>
                  </a:lnTo>
                  <a:lnTo>
                    <a:pt x="5995416" y="448056"/>
                  </a:lnTo>
                  <a:lnTo>
                    <a:pt x="599541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383" y="5567171"/>
              <a:ext cx="5972555" cy="335279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776477" y="5511545"/>
            <a:ext cx="5995670" cy="448309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325"/>
              </a:spcBef>
            </a:pPr>
            <a:r>
              <a:rPr sz="2000" b="1" dirty="0">
                <a:latin typeface="Calibri"/>
                <a:cs typeface="Calibri"/>
              </a:rPr>
              <a:t>PANDUAN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PENGGUNAAN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PENEBUK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LUBANG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MANUAL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9391" y="128015"/>
            <a:ext cx="6628130" cy="5526405"/>
            <a:chOff x="469391" y="128015"/>
            <a:chExt cx="6628130" cy="5526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391" y="128015"/>
              <a:ext cx="6627876" cy="55260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73785" y="264413"/>
              <a:ext cx="6407150" cy="5278120"/>
            </a:xfrm>
            <a:custGeom>
              <a:avLst/>
              <a:gdLst/>
              <a:ahLst/>
              <a:cxnLst/>
              <a:rect l="l" t="t" r="r" b="b"/>
              <a:pathLst>
                <a:path w="6407150" h="5278120">
                  <a:moveTo>
                    <a:pt x="0" y="5277612"/>
                  </a:moveTo>
                  <a:lnTo>
                    <a:pt x="6406895" y="5277612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5277612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81756" y="4980431"/>
              <a:ext cx="691896" cy="44348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51712" y="906272"/>
            <a:ext cx="5902960" cy="39897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Hidupkan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/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Turn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faks.</a:t>
            </a:r>
            <a:endParaRPr sz="16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1899"/>
              </a:lnSpc>
              <a:spcBef>
                <a:spcPts val="1945"/>
              </a:spcBef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Angkat</a:t>
            </a:r>
            <a:r>
              <a:rPr sz="1600" spc="21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gagang</a:t>
            </a:r>
            <a:r>
              <a:rPr sz="1600" spc="21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faks</a:t>
            </a:r>
            <a:r>
              <a:rPr sz="1600" spc="21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atau</a:t>
            </a:r>
            <a:r>
              <a:rPr sz="1600" spc="21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tekan</a:t>
            </a:r>
            <a:r>
              <a:rPr sz="1600" spc="22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tombol</a:t>
            </a:r>
            <a:r>
              <a:rPr sz="1600" spc="22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sp-phone</a:t>
            </a:r>
            <a:r>
              <a:rPr sz="1600" spc="21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/</a:t>
            </a:r>
            <a:r>
              <a:rPr sz="1600" spc="210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monitor </a:t>
            </a:r>
            <a:r>
              <a:rPr sz="1600" dirty="0">
                <a:latin typeface="Calibri"/>
                <a:cs typeface="Calibri"/>
              </a:rPr>
              <a:t>dengarkan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nada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tone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apabila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ada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nada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tone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bererti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sudah </a:t>
            </a:r>
            <a:r>
              <a:rPr sz="1600" dirty="0">
                <a:latin typeface="Calibri"/>
                <a:cs typeface="Calibri"/>
              </a:rPr>
              <a:t>sedia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untuk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digunakan.</a:t>
            </a:r>
            <a:endParaRPr sz="1600">
              <a:latin typeface="Calibri"/>
              <a:cs typeface="Calibri"/>
            </a:endParaRPr>
          </a:p>
          <a:p>
            <a:pPr marL="241300" marR="10160" indent="-228600" algn="just">
              <a:lnSpc>
                <a:spcPct val="101899"/>
              </a:lnSpc>
              <a:spcBef>
                <a:spcPts val="1945"/>
              </a:spcBef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Masukkan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ingin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faks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secara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face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down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/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tulisan </a:t>
            </a:r>
            <a:r>
              <a:rPr sz="1600" dirty="0">
                <a:latin typeface="Calibri"/>
                <a:cs typeface="Calibri"/>
              </a:rPr>
              <a:t>membelakangi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si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pengirim.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Dial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nombor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faks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dikehendaki.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1300" marR="8890" indent="-228600" algn="just">
              <a:lnSpc>
                <a:spcPct val="101899"/>
              </a:lnSpc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Apabila</a:t>
            </a:r>
            <a:r>
              <a:rPr sz="1600" spc="1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nada</a:t>
            </a:r>
            <a:r>
              <a:rPr sz="1600" spc="14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faks</a:t>
            </a:r>
            <a:r>
              <a:rPr sz="1600" spc="1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/</a:t>
            </a:r>
            <a:r>
              <a:rPr sz="1600" spc="1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beep</a:t>
            </a:r>
            <a:r>
              <a:rPr sz="1600" spc="1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panjang</a:t>
            </a:r>
            <a:r>
              <a:rPr sz="1600" spc="14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kedengaran,</a:t>
            </a:r>
            <a:r>
              <a:rPr sz="1600" spc="140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tekan</a:t>
            </a:r>
            <a:r>
              <a:rPr sz="1600" spc="145" dirty="0">
                <a:latin typeface="Calibri"/>
                <a:cs typeface="Calibri"/>
              </a:rPr>
              <a:t>  </a:t>
            </a:r>
            <a:r>
              <a:rPr sz="1600" spc="-10" dirty="0">
                <a:latin typeface="Calibri"/>
                <a:cs typeface="Calibri"/>
              </a:rPr>
              <a:t>tombol “START”.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faks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akan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berjalan,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tunggu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sehingga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selesai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</a:t>
            </a:r>
            <a:r>
              <a:rPr sz="1600" spc="3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kirim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sz="1600" dirty="0">
                <a:latin typeface="Calibri"/>
                <a:cs typeface="Calibri"/>
              </a:rPr>
              <a:t>/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faks.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9391" y="5827775"/>
            <a:ext cx="6628130" cy="4119879"/>
            <a:chOff x="469391" y="5827775"/>
            <a:chExt cx="6628130" cy="4119879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9391" y="5827775"/>
              <a:ext cx="6627876" cy="411937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73785" y="5948933"/>
              <a:ext cx="6407150" cy="3872865"/>
            </a:xfrm>
            <a:custGeom>
              <a:avLst/>
              <a:gdLst/>
              <a:ahLst/>
              <a:cxnLst/>
              <a:rect l="l" t="t" r="r" b="b"/>
              <a:pathLst>
                <a:path w="6407150" h="3872865">
                  <a:moveTo>
                    <a:pt x="0" y="3872484"/>
                  </a:moveTo>
                  <a:lnTo>
                    <a:pt x="6406895" y="3872484"/>
                  </a:lnTo>
                  <a:lnTo>
                    <a:pt x="6406895" y="0"/>
                  </a:lnTo>
                  <a:lnTo>
                    <a:pt x="0" y="0"/>
                  </a:lnTo>
                  <a:lnTo>
                    <a:pt x="0" y="3872484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17747" y="9261347"/>
              <a:ext cx="690372" cy="44500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80084" y="6625208"/>
            <a:ext cx="5899785" cy="2503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Tekan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suis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‘ON’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komputer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scanner.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Kemudian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letakkan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lensa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scanner.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Klik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‘START’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kemudian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proses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akan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berjalan.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1300" marR="5080" indent="-228600">
              <a:lnSpc>
                <a:spcPct val="101299"/>
              </a:lnSpc>
              <a:buAutoNum type="arabicPeriod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Setelah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selesai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proses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scan,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akan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dipaparkan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skrin desktop.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Simpan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dokumen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sesuai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dengan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format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diperlukan.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08710" y="357377"/>
            <a:ext cx="5229225" cy="449580"/>
            <a:chOff x="1108710" y="357377"/>
            <a:chExt cx="5229225" cy="449580"/>
          </a:xfrm>
        </p:grpSpPr>
        <p:sp>
          <p:nvSpPr>
            <p:cNvPr id="13" name="object 13"/>
            <p:cNvSpPr/>
            <p:nvPr/>
          </p:nvSpPr>
          <p:spPr>
            <a:xfrm>
              <a:off x="1108710" y="357377"/>
              <a:ext cx="5229225" cy="449580"/>
            </a:xfrm>
            <a:custGeom>
              <a:avLst/>
              <a:gdLst/>
              <a:ahLst/>
              <a:cxnLst/>
              <a:rect l="l" t="t" r="r" b="b"/>
              <a:pathLst>
                <a:path w="5229225" h="449580">
                  <a:moveTo>
                    <a:pt x="5228844" y="0"/>
                  </a:moveTo>
                  <a:lnTo>
                    <a:pt x="0" y="0"/>
                  </a:lnTo>
                  <a:lnTo>
                    <a:pt x="0" y="449579"/>
                  </a:lnTo>
                  <a:lnTo>
                    <a:pt x="5228844" y="449579"/>
                  </a:lnTo>
                  <a:lnTo>
                    <a:pt x="522884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8616" y="413003"/>
              <a:ext cx="5207508" cy="336803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108710" y="357377"/>
            <a:ext cx="5229225" cy="449580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315"/>
              </a:spcBef>
            </a:pPr>
            <a:r>
              <a:rPr dirty="0"/>
              <a:t>PANDUAN</a:t>
            </a:r>
            <a:r>
              <a:rPr spc="-20" dirty="0"/>
              <a:t> </a:t>
            </a:r>
            <a:r>
              <a:rPr dirty="0"/>
              <a:t>PENGGUNAAN</a:t>
            </a:r>
            <a:r>
              <a:rPr spc="-20" dirty="0"/>
              <a:t> </a:t>
            </a:r>
            <a:r>
              <a:rPr dirty="0"/>
              <a:t>MESIN</a:t>
            </a:r>
            <a:r>
              <a:rPr spc="-25" dirty="0"/>
              <a:t> </a:t>
            </a:r>
            <a:r>
              <a:rPr spc="-20" dirty="0"/>
              <a:t>FAKS</a:t>
            </a:r>
          </a:p>
        </p:txBody>
      </p:sp>
      <p:grpSp>
        <p:nvGrpSpPr>
          <p:cNvPr id="16" name="object 16"/>
          <p:cNvGrpSpPr/>
          <p:nvPr/>
        </p:nvGrpSpPr>
        <p:grpSpPr>
          <a:xfrm>
            <a:off x="834389" y="6055613"/>
            <a:ext cx="5864860" cy="449580"/>
            <a:chOff x="834389" y="6055613"/>
            <a:chExt cx="5864860" cy="449580"/>
          </a:xfrm>
        </p:grpSpPr>
        <p:sp>
          <p:nvSpPr>
            <p:cNvPr id="17" name="object 17"/>
            <p:cNvSpPr/>
            <p:nvPr/>
          </p:nvSpPr>
          <p:spPr>
            <a:xfrm>
              <a:off x="834389" y="6055613"/>
              <a:ext cx="5864860" cy="449580"/>
            </a:xfrm>
            <a:custGeom>
              <a:avLst/>
              <a:gdLst/>
              <a:ahLst/>
              <a:cxnLst/>
              <a:rect l="l" t="t" r="r" b="b"/>
              <a:pathLst>
                <a:path w="5864859" h="449579">
                  <a:moveTo>
                    <a:pt x="5864352" y="0"/>
                  </a:moveTo>
                  <a:lnTo>
                    <a:pt x="0" y="0"/>
                  </a:lnTo>
                  <a:lnTo>
                    <a:pt x="0" y="449579"/>
                  </a:lnTo>
                  <a:lnTo>
                    <a:pt x="5864352" y="449579"/>
                  </a:lnTo>
                  <a:lnTo>
                    <a:pt x="586435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4963" y="6111239"/>
              <a:ext cx="5832347" cy="336803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834389" y="6055613"/>
            <a:ext cx="5864860" cy="449580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325"/>
              </a:spcBef>
            </a:pPr>
            <a:r>
              <a:rPr sz="2400" b="1" dirty="0">
                <a:latin typeface="Calibri"/>
                <a:cs typeface="Calibri"/>
              </a:rPr>
              <a:t>PANDUAN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PENGGUNAAN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MESIN</a:t>
            </a:r>
            <a:r>
              <a:rPr sz="2400" b="1" spc="-10" dirty="0">
                <a:latin typeface="Calibri"/>
                <a:cs typeface="Calibri"/>
              </a:rPr>
              <a:t> SCANNER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0143" y="128015"/>
            <a:ext cx="6626859" cy="4444365"/>
            <a:chOff x="390143" y="128015"/>
            <a:chExt cx="6626859" cy="44443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0143" y="128015"/>
              <a:ext cx="6626352" cy="444398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94537" y="236981"/>
              <a:ext cx="6407150" cy="4246245"/>
            </a:xfrm>
            <a:custGeom>
              <a:avLst/>
              <a:gdLst/>
              <a:ahLst/>
              <a:cxnLst/>
              <a:rect l="l" t="t" r="r" b="b"/>
              <a:pathLst>
                <a:path w="6407150" h="4246245">
                  <a:moveTo>
                    <a:pt x="0" y="4245864"/>
                  </a:moveTo>
                  <a:lnTo>
                    <a:pt x="6406896" y="4245864"/>
                  </a:lnTo>
                  <a:lnTo>
                    <a:pt x="6406896" y="0"/>
                  </a:lnTo>
                  <a:lnTo>
                    <a:pt x="0" y="0"/>
                  </a:lnTo>
                  <a:lnTo>
                    <a:pt x="0" y="4245864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17748" y="3928871"/>
              <a:ext cx="690372" cy="445007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378236" y="1382013"/>
            <a:ext cx="727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menyala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2681" y="1382013"/>
            <a:ext cx="11017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menandakan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1013" y="1382013"/>
            <a:ext cx="5207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mesin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26496" y="1382013"/>
            <a:ext cx="4559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sedia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084" y="886460"/>
            <a:ext cx="2432685" cy="1012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ON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suis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shredder</a:t>
            </a:r>
            <a:endParaRPr sz="1600">
              <a:latin typeface="Calibri"/>
              <a:cs typeface="Calibri"/>
            </a:endParaRPr>
          </a:p>
          <a:p>
            <a:pPr marL="241300" marR="5080" indent="-228600">
              <a:lnSpc>
                <a:spcPct val="101899"/>
              </a:lnSpc>
              <a:spcBef>
                <a:spcPts val="1945"/>
              </a:spcBef>
              <a:buAutoNum type="arabicPeriod"/>
              <a:tabLst>
                <a:tab pos="241300" algn="l"/>
                <a:tab pos="988694" algn="l"/>
                <a:tab pos="1675130" algn="l"/>
              </a:tabLst>
            </a:pPr>
            <a:r>
              <a:rPr sz="1600" spc="-10" dirty="0">
                <a:latin typeface="Calibri"/>
                <a:cs typeface="Calibri"/>
              </a:rPr>
              <a:t>Lampu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0" dirty="0">
                <a:latin typeface="Calibri"/>
                <a:cs typeface="Calibri"/>
              </a:rPr>
              <a:t>mesin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10" dirty="0">
                <a:latin typeface="Calibri"/>
                <a:cs typeface="Calibri"/>
              </a:rPr>
              <a:t>shredder digunakan.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0084" y="2127249"/>
            <a:ext cx="5904230" cy="175704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41300" marR="5080" indent="-228600">
              <a:lnSpc>
                <a:spcPct val="101299"/>
              </a:lnSpc>
              <a:spcBef>
                <a:spcPts val="70"/>
              </a:spcBef>
              <a:buAutoNum type="arabicPeriod" startAt="3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Pastikan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klip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atau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dawai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stapler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terdapat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kertas </a:t>
            </a:r>
            <a:r>
              <a:rPr sz="1600" dirty="0">
                <a:latin typeface="Calibri"/>
                <a:cs typeface="Calibri"/>
              </a:rPr>
              <a:t>yang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ingin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dihancurkan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dibuang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terlebih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dahulu.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3"/>
            </a:pP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240665" algn="l"/>
              </a:tabLst>
            </a:pPr>
            <a:r>
              <a:rPr sz="1600" dirty="0">
                <a:latin typeface="Calibri"/>
                <a:cs typeface="Calibri"/>
              </a:rPr>
              <a:t>Masukkan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dalam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secara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dengan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perlahan-</a:t>
            </a:r>
            <a:r>
              <a:rPr sz="1600" spc="-10" dirty="0">
                <a:latin typeface="Calibri"/>
                <a:cs typeface="Calibri"/>
              </a:rPr>
              <a:t>lahan.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libri"/>
              <a:buAutoNum type="arabicPeriod" startAt="3"/>
            </a:pPr>
            <a:endParaRPr sz="1600">
              <a:latin typeface="Calibri"/>
              <a:cs typeface="Calibri"/>
            </a:endParaRPr>
          </a:p>
          <a:p>
            <a:pPr marL="241300" marR="9525" indent="-228600">
              <a:lnSpc>
                <a:spcPct val="101299"/>
              </a:lnSpc>
              <a:buAutoNum type="arabicPeriod" startAt="3"/>
              <a:tabLst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Setelah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selesai,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tekan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OFF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dan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pastikan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sisa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potongan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kertas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yang </a:t>
            </a:r>
            <a:r>
              <a:rPr sz="1600" dirty="0">
                <a:latin typeface="Calibri"/>
                <a:cs typeface="Calibri"/>
              </a:rPr>
              <a:t>terdapat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pada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kotak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mesin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dibuang.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3409" y="351281"/>
            <a:ext cx="6192520" cy="448309"/>
            <a:chOff x="613409" y="351281"/>
            <a:chExt cx="6192520" cy="448309"/>
          </a:xfrm>
        </p:grpSpPr>
        <p:sp>
          <p:nvSpPr>
            <p:cNvPr id="13" name="object 13"/>
            <p:cNvSpPr/>
            <p:nvPr/>
          </p:nvSpPr>
          <p:spPr>
            <a:xfrm>
              <a:off x="613409" y="351281"/>
              <a:ext cx="6192520" cy="448309"/>
            </a:xfrm>
            <a:custGeom>
              <a:avLst/>
              <a:gdLst/>
              <a:ahLst/>
              <a:cxnLst/>
              <a:rect l="l" t="t" r="r" b="b"/>
              <a:pathLst>
                <a:path w="6192520" h="448309">
                  <a:moveTo>
                    <a:pt x="6192012" y="0"/>
                  </a:moveTo>
                  <a:lnTo>
                    <a:pt x="0" y="0"/>
                  </a:lnTo>
                  <a:lnTo>
                    <a:pt x="0" y="448055"/>
                  </a:lnTo>
                  <a:lnTo>
                    <a:pt x="6192012" y="448055"/>
                  </a:lnTo>
                  <a:lnTo>
                    <a:pt x="619201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3315" y="406907"/>
              <a:ext cx="6170676" cy="33527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13409" y="351281"/>
            <a:ext cx="6192520" cy="448309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340"/>
              </a:spcBef>
            </a:pPr>
            <a:r>
              <a:rPr sz="1800" b="1" dirty="0">
                <a:latin typeface="Calibri"/>
                <a:cs typeface="Calibri"/>
              </a:rPr>
              <a:t>PANDUAN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PENGGUNAAN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MESIN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SHREDDER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(MESIN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PERINCIH)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772667"/>
            <a:ext cx="6627876" cy="89916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9332" y="4375530"/>
            <a:ext cx="5869940" cy="448564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41300" marR="691515" indent="-228600">
              <a:lnSpc>
                <a:spcPct val="101699"/>
              </a:lnSpc>
              <a:spcBef>
                <a:spcPts val="60"/>
              </a:spcBef>
              <a:buAutoNum type="arabicPeriod"/>
              <a:tabLst>
                <a:tab pos="241300" algn="l"/>
              </a:tabLst>
            </a:pPr>
            <a:r>
              <a:rPr sz="1800" dirty="0">
                <a:latin typeface="Calibri"/>
                <a:cs typeface="Calibri"/>
              </a:rPr>
              <a:t>Sediakan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kertas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yang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hendak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stapler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dan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tandakan </a:t>
            </a:r>
            <a:r>
              <a:rPr sz="1800" dirty="0">
                <a:latin typeface="Calibri"/>
                <a:cs typeface="Calibri"/>
              </a:rPr>
              <a:t>dengan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pensel.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</a:tabLst>
            </a:pPr>
            <a:r>
              <a:rPr sz="1800" dirty="0">
                <a:latin typeface="Calibri"/>
                <a:cs typeface="Calibri"/>
              </a:rPr>
              <a:t>Pegang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kertas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tersebut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dengan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tangan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kiri.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0665" algn="l"/>
              </a:tabLst>
            </a:pPr>
            <a:r>
              <a:rPr sz="1800" dirty="0">
                <a:latin typeface="Calibri"/>
                <a:cs typeface="Calibri"/>
              </a:rPr>
              <a:t>Letakkan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kertas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pada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kedudukan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yang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dikehendaki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pada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sz="1800" i="1" dirty="0">
                <a:latin typeface="Calibri"/>
                <a:cs typeface="Calibri"/>
              </a:rPr>
              <a:t>base</a:t>
            </a:r>
            <a:r>
              <a:rPr sz="1800" i="1" spc="-2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dan</a:t>
            </a:r>
            <a:r>
              <a:rPr sz="1800" i="1" spc="-2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anvil.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 startAt="4"/>
              <a:tabLst>
                <a:tab pos="240665" algn="l"/>
              </a:tabLst>
            </a:pPr>
            <a:r>
              <a:rPr sz="1800" dirty="0">
                <a:latin typeface="Calibri"/>
                <a:cs typeface="Calibri"/>
              </a:rPr>
              <a:t>Pegang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stapler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(Handle)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dengan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tangan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kanan.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4"/>
            </a:pPr>
            <a:endParaRPr sz="1800">
              <a:latin typeface="Calibri"/>
              <a:cs typeface="Calibri"/>
            </a:endParaRPr>
          </a:p>
          <a:p>
            <a:pPr marL="241300" marR="5080" indent="-228600">
              <a:lnSpc>
                <a:spcPct val="101699"/>
              </a:lnSpc>
              <a:buAutoNum type="arabicPeriod" startAt="4"/>
              <a:tabLst>
                <a:tab pos="241300" algn="l"/>
              </a:tabLst>
            </a:pPr>
            <a:r>
              <a:rPr sz="1800" dirty="0">
                <a:latin typeface="Calibri"/>
                <a:cs typeface="Calibri"/>
              </a:rPr>
              <a:t>Tekan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hujung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handle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stapler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bawah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dan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dengan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otomatik </a:t>
            </a:r>
            <a:r>
              <a:rPr sz="1800" dirty="0">
                <a:latin typeface="Calibri"/>
                <a:cs typeface="Calibri"/>
              </a:rPr>
              <a:t>kawat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stapler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akan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terkait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dan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terbuka.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4"/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 startAt="4"/>
              <a:tabLst>
                <a:tab pos="240665" algn="l"/>
              </a:tabLst>
            </a:pPr>
            <a:r>
              <a:rPr sz="1800" dirty="0">
                <a:latin typeface="Calibri"/>
                <a:cs typeface="Calibri"/>
              </a:rPr>
              <a:t>Lepaskan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pemegang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(handle)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stapler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atas.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4"/>
            </a:pP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 startAt="4"/>
              <a:tabLst>
                <a:tab pos="240665" algn="l"/>
              </a:tabLst>
            </a:pPr>
            <a:r>
              <a:rPr sz="1800" spc="-10" dirty="0">
                <a:latin typeface="Calibri"/>
                <a:cs typeface="Calibri"/>
              </a:rPr>
              <a:t>Keluarkan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kertas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yang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telah</a:t>
            </a:r>
            <a:r>
              <a:rPr sz="1800" spc="-10" dirty="0">
                <a:latin typeface="Calibri"/>
                <a:cs typeface="Calibri"/>
              </a:rPr>
              <a:t> distapler.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40956" y="809180"/>
            <a:ext cx="6509384" cy="8921750"/>
            <a:chOff x="540956" y="809180"/>
            <a:chExt cx="6509384" cy="8921750"/>
          </a:xfrm>
        </p:grpSpPr>
        <p:sp>
          <p:nvSpPr>
            <p:cNvPr id="5" name="object 5"/>
            <p:cNvSpPr/>
            <p:nvPr/>
          </p:nvSpPr>
          <p:spPr>
            <a:xfrm>
              <a:off x="592074" y="860297"/>
              <a:ext cx="6407150" cy="8819515"/>
            </a:xfrm>
            <a:custGeom>
              <a:avLst/>
              <a:gdLst/>
              <a:ahLst/>
              <a:cxnLst/>
              <a:rect l="l" t="t" r="r" b="b"/>
              <a:pathLst>
                <a:path w="6407150" h="8819515">
                  <a:moveTo>
                    <a:pt x="0" y="8819388"/>
                  </a:moveTo>
                  <a:lnTo>
                    <a:pt x="6406896" y="8819388"/>
                  </a:lnTo>
                  <a:lnTo>
                    <a:pt x="6406896" y="0"/>
                  </a:lnTo>
                  <a:lnTo>
                    <a:pt x="0" y="0"/>
                  </a:lnTo>
                  <a:lnTo>
                    <a:pt x="0" y="8819388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0278" y="979169"/>
              <a:ext cx="6099175" cy="448309"/>
            </a:xfrm>
            <a:custGeom>
              <a:avLst/>
              <a:gdLst/>
              <a:ahLst/>
              <a:cxnLst/>
              <a:rect l="l" t="t" r="r" b="b"/>
              <a:pathLst>
                <a:path w="6099175" h="448309">
                  <a:moveTo>
                    <a:pt x="6099048" y="0"/>
                  </a:moveTo>
                  <a:lnTo>
                    <a:pt x="0" y="0"/>
                  </a:lnTo>
                  <a:lnTo>
                    <a:pt x="0" y="448055"/>
                  </a:lnTo>
                  <a:lnTo>
                    <a:pt x="6099048" y="448055"/>
                  </a:lnTo>
                  <a:lnTo>
                    <a:pt x="60990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940" y="1034795"/>
              <a:ext cx="5581650" cy="33527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00277" y="979169"/>
            <a:ext cx="6099175" cy="448309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95934">
              <a:lnSpc>
                <a:spcPct val="100000"/>
              </a:lnSpc>
              <a:spcBef>
                <a:spcPts val="320"/>
              </a:spcBef>
            </a:pPr>
            <a:r>
              <a:rPr sz="2000" b="1" dirty="0">
                <a:latin typeface="Calibri"/>
                <a:cs typeface="Calibri"/>
              </a:rPr>
              <a:t>PANDUAN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PENGGUNAAN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STAPLER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HEAVY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DUTY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293620" y="1584959"/>
            <a:ext cx="2734310" cy="7970520"/>
            <a:chOff x="2293620" y="1584959"/>
            <a:chExt cx="2734310" cy="797052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93620" y="1584959"/>
              <a:ext cx="2734056" cy="257251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27832" y="9110471"/>
              <a:ext cx="694944" cy="4450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5195" y="641603"/>
            <a:ext cx="6628130" cy="9121140"/>
            <a:chOff x="425195" y="641603"/>
            <a:chExt cx="6628130" cy="91211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5195" y="641603"/>
              <a:ext cx="6627876" cy="912114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4161" y="791717"/>
              <a:ext cx="6408420" cy="8819515"/>
            </a:xfrm>
            <a:custGeom>
              <a:avLst/>
              <a:gdLst/>
              <a:ahLst/>
              <a:cxnLst/>
              <a:rect l="l" t="t" r="r" b="b"/>
              <a:pathLst>
                <a:path w="6408420" h="8819515">
                  <a:moveTo>
                    <a:pt x="0" y="8819388"/>
                  </a:moveTo>
                  <a:lnTo>
                    <a:pt x="6408420" y="8819388"/>
                  </a:lnTo>
                  <a:lnTo>
                    <a:pt x="6408420" y="0"/>
                  </a:lnTo>
                  <a:lnTo>
                    <a:pt x="0" y="0"/>
                  </a:lnTo>
                  <a:lnTo>
                    <a:pt x="0" y="8819388"/>
                  </a:lnTo>
                  <a:close/>
                </a:path>
              </a:pathLst>
            </a:custGeom>
            <a:ln w="102107">
              <a:solidFill>
                <a:srgbClr val="1F3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5095" y="8932163"/>
              <a:ext cx="690372" cy="44348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784986" y="1882880"/>
            <a:ext cx="5990590" cy="6931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Membuat</a:t>
            </a:r>
            <a:r>
              <a:rPr spc="-25" dirty="0"/>
              <a:t> </a:t>
            </a:r>
            <a:r>
              <a:rPr dirty="0"/>
              <a:t>lubang</a:t>
            </a:r>
            <a:r>
              <a:rPr spc="-15" dirty="0"/>
              <a:t> </a:t>
            </a:r>
            <a:r>
              <a:rPr spc="-10" dirty="0"/>
              <a:t>kertas</a:t>
            </a: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pc="-10" dirty="0"/>
          </a:p>
          <a:p>
            <a:pPr marL="469900" marR="429895" indent="-228600">
              <a:lnSpc>
                <a:spcPct val="117200"/>
              </a:lnSpc>
              <a:buAutoNum type="arabicPeriod"/>
              <a:tabLst>
                <a:tab pos="469900" algn="l"/>
              </a:tabLst>
            </a:pPr>
            <a:r>
              <a:rPr b="0" dirty="0">
                <a:latin typeface="Calibri"/>
                <a:cs typeface="Calibri"/>
              </a:rPr>
              <a:t>Masukkan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kertas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atau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dokumen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dalam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mulut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mesin </a:t>
            </a:r>
            <a:r>
              <a:rPr b="0" dirty="0">
                <a:latin typeface="Calibri"/>
                <a:cs typeface="Calibri"/>
              </a:rPr>
              <a:t>mengikut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saiz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yang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dikehendaki.</a:t>
            </a:r>
          </a:p>
          <a:p>
            <a:pPr marL="469265" indent="-227965">
              <a:lnSpc>
                <a:spcPct val="100000"/>
              </a:lnSpc>
              <a:spcBef>
                <a:spcPts val="360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Tarik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lengan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mesin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bawah.</a:t>
            </a:r>
          </a:p>
          <a:p>
            <a:pPr marL="469265" indent="-227965">
              <a:lnSpc>
                <a:spcPct val="100000"/>
              </a:lnSpc>
              <a:spcBef>
                <a:spcPts val="375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Lepaskan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lengan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/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engkol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posisi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asal.</a:t>
            </a: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b="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Membuka</a:t>
            </a:r>
            <a:r>
              <a:rPr spc="-20" dirty="0"/>
              <a:t> </a:t>
            </a:r>
            <a:r>
              <a:rPr dirty="0"/>
              <a:t>Ring</a:t>
            </a:r>
            <a:r>
              <a:rPr spc="-30" dirty="0"/>
              <a:t> </a:t>
            </a:r>
            <a:r>
              <a:rPr spc="-10" dirty="0"/>
              <a:t>Binder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pc="-10" dirty="0"/>
          </a:p>
          <a:p>
            <a:pPr marL="469265" indent="-2279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Putar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i="1" dirty="0">
                <a:latin typeface="Calibri"/>
                <a:cs typeface="Calibri"/>
              </a:rPr>
              <a:t>knop</a:t>
            </a:r>
            <a:r>
              <a:rPr b="0" i="1" spc="-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pengatur.</a:t>
            </a:r>
          </a:p>
          <a:p>
            <a:pPr marL="469265" indent="-22796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Letakkan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ring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binder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atas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kepala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mesin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penjilid.</a:t>
            </a:r>
          </a:p>
          <a:p>
            <a:pPr marL="469265" indent="-22796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Tarik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i="1" dirty="0">
                <a:latin typeface="Calibri"/>
                <a:cs typeface="Calibri"/>
              </a:rPr>
              <a:t>handle</a:t>
            </a:r>
            <a:r>
              <a:rPr b="0" i="1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mesin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atau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engkol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belakang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dan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i="1" dirty="0">
                <a:latin typeface="Calibri"/>
                <a:cs typeface="Calibri"/>
              </a:rPr>
              <a:t>ring</a:t>
            </a:r>
            <a:r>
              <a:rPr b="0" i="1" spc="-35" dirty="0">
                <a:latin typeface="Calibri"/>
                <a:cs typeface="Calibri"/>
              </a:rPr>
              <a:t> </a:t>
            </a:r>
            <a:r>
              <a:rPr b="0" i="1" spc="-10" dirty="0">
                <a:latin typeface="Calibri"/>
                <a:cs typeface="Calibri"/>
              </a:rPr>
              <a:t>binder</a:t>
            </a:r>
          </a:p>
          <a:p>
            <a:pPr marL="469900">
              <a:lnSpc>
                <a:spcPct val="100000"/>
              </a:lnSpc>
              <a:spcBef>
                <a:spcPts val="40"/>
              </a:spcBef>
            </a:pPr>
            <a:r>
              <a:rPr b="0" dirty="0">
                <a:latin typeface="Calibri"/>
                <a:cs typeface="Calibri"/>
              </a:rPr>
              <a:t>akan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terbuka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dengan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selebar-lebarnya.</a:t>
            </a: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b="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/>
              <a:t>Memasukkan</a:t>
            </a:r>
            <a:r>
              <a:rPr spc="-10" dirty="0"/>
              <a:t> </a:t>
            </a:r>
            <a:r>
              <a:rPr dirty="0"/>
              <a:t>Kertas</a:t>
            </a:r>
            <a:r>
              <a:rPr spc="-10" dirty="0"/>
              <a:t> </a:t>
            </a:r>
            <a:r>
              <a:rPr dirty="0"/>
              <a:t>Pada</a:t>
            </a:r>
            <a:r>
              <a:rPr spc="-10" dirty="0"/>
              <a:t> </a:t>
            </a:r>
            <a:r>
              <a:rPr dirty="0"/>
              <a:t>Ring</a:t>
            </a:r>
            <a:r>
              <a:rPr spc="-20" dirty="0"/>
              <a:t> </a:t>
            </a:r>
            <a:r>
              <a:rPr spc="-10" dirty="0"/>
              <a:t>Binder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pc="-10" dirty="0"/>
          </a:p>
          <a:p>
            <a:pPr marL="469900" marR="386715" indent="-228600">
              <a:lnSpc>
                <a:spcPct val="101699"/>
              </a:lnSpc>
              <a:buAutoNum type="arabicPeriod"/>
              <a:tabLst>
                <a:tab pos="469900" algn="l"/>
              </a:tabLst>
            </a:pPr>
            <a:r>
              <a:rPr b="0" dirty="0">
                <a:latin typeface="Calibri"/>
                <a:cs typeface="Calibri"/>
              </a:rPr>
              <a:t>Masukkan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kertas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yang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telah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dilubang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tadi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pada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jari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ring </a:t>
            </a:r>
            <a:r>
              <a:rPr b="0" dirty="0">
                <a:latin typeface="Calibri"/>
                <a:cs typeface="Calibri"/>
              </a:rPr>
              <a:t>binder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dengan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susunan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sebagai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berikut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50" dirty="0">
                <a:latin typeface="Calibri"/>
                <a:cs typeface="Calibri"/>
              </a:rPr>
              <a:t>:</a:t>
            </a:r>
          </a:p>
          <a:p>
            <a:pPr marL="926465" lvl="1" indent="-337820">
              <a:lnSpc>
                <a:spcPct val="100000"/>
              </a:lnSpc>
              <a:spcBef>
                <a:spcPts val="35"/>
              </a:spcBef>
              <a:buAutoNum type="romanLcPeriod"/>
              <a:tabLst>
                <a:tab pos="926465" algn="l"/>
              </a:tabLst>
            </a:pPr>
            <a:r>
              <a:rPr sz="1800" dirty="0">
                <a:latin typeface="Calibri"/>
                <a:cs typeface="Calibri"/>
              </a:rPr>
              <a:t>Sampul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bahagian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bawah</a:t>
            </a:r>
            <a:endParaRPr sz="1800" dirty="0">
              <a:latin typeface="Calibri"/>
              <a:cs typeface="Calibri"/>
            </a:endParaRPr>
          </a:p>
          <a:p>
            <a:pPr marL="926465" lvl="1" indent="-391160">
              <a:lnSpc>
                <a:spcPct val="100000"/>
              </a:lnSpc>
              <a:spcBef>
                <a:spcPts val="40"/>
              </a:spcBef>
              <a:buAutoNum type="romanLcPeriod"/>
              <a:tabLst>
                <a:tab pos="926465" algn="l"/>
              </a:tabLst>
            </a:pPr>
            <a:r>
              <a:rPr sz="1800" dirty="0">
                <a:latin typeface="Calibri"/>
                <a:cs typeface="Calibri"/>
              </a:rPr>
              <a:t>Dokumen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kertas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yang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jilid</a:t>
            </a:r>
            <a:endParaRPr sz="1800" dirty="0">
              <a:latin typeface="Calibri"/>
              <a:cs typeface="Calibri"/>
            </a:endParaRPr>
          </a:p>
          <a:p>
            <a:pPr marL="926465" lvl="1" indent="-443230">
              <a:lnSpc>
                <a:spcPct val="100000"/>
              </a:lnSpc>
              <a:spcBef>
                <a:spcPts val="35"/>
              </a:spcBef>
              <a:buAutoNum type="romanLcPeriod"/>
              <a:tabLst>
                <a:tab pos="926465" algn="l"/>
              </a:tabLst>
            </a:pPr>
            <a:r>
              <a:rPr sz="1800" dirty="0">
                <a:latin typeface="Calibri"/>
                <a:cs typeface="Calibri"/>
              </a:rPr>
              <a:t>Sampul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bahagian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atas</a:t>
            </a:r>
            <a:endParaRPr sz="1800" dirty="0">
              <a:latin typeface="Calibri"/>
              <a:cs typeface="Calibri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Kembalikan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i="1" dirty="0">
                <a:latin typeface="Calibri"/>
                <a:cs typeface="Calibri"/>
              </a:rPr>
              <a:t>ring</a:t>
            </a:r>
            <a:r>
              <a:rPr b="0" i="1" spc="-25" dirty="0">
                <a:latin typeface="Calibri"/>
                <a:cs typeface="Calibri"/>
              </a:rPr>
              <a:t> </a:t>
            </a:r>
            <a:r>
              <a:rPr b="0" i="1" dirty="0">
                <a:latin typeface="Calibri"/>
                <a:cs typeface="Calibri"/>
              </a:rPr>
              <a:t>binder</a:t>
            </a:r>
            <a:r>
              <a:rPr b="0" i="1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pada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posisi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tertutup.</a:t>
            </a:r>
          </a:p>
          <a:p>
            <a:pPr marL="469265" indent="-227965">
              <a:lnSpc>
                <a:spcPct val="100000"/>
              </a:lnSpc>
              <a:spcBef>
                <a:spcPts val="420"/>
              </a:spcBef>
              <a:buAutoNum type="arabicPeriod"/>
              <a:tabLst>
                <a:tab pos="469265" algn="l"/>
              </a:tabLst>
            </a:pPr>
            <a:r>
              <a:rPr b="0" dirty="0">
                <a:latin typeface="Calibri"/>
                <a:cs typeface="Calibri"/>
              </a:rPr>
              <a:t>Angkat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kertas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yang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telah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di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jilid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tadi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ke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atas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dan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selesai.</a:t>
            </a:r>
          </a:p>
        </p:txBody>
      </p:sp>
      <p:sp>
        <p:nvSpPr>
          <p:cNvPr id="8" name="object 8"/>
          <p:cNvSpPr/>
          <p:nvPr/>
        </p:nvSpPr>
        <p:spPr>
          <a:xfrm>
            <a:off x="1202309" y="974845"/>
            <a:ext cx="5049520" cy="825005"/>
          </a:xfrm>
          <a:custGeom>
            <a:avLst/>
            <a:gdLst/>
            <a:ahLst/>
            <a:cxnLst/>
            <a:rect l="l" t="t" r="r" b="b"/>
            <a:pathLst>
              <a:path w="5049520" h="449580">
                <a:moveTo>
                  <a:pt x="5049012" y="0"/>
                </a:moveTo>
                <a:lnTo>
                  <a:pt x="0" y="0"/>
                </a:lnTo>
                <a:lnTo>
                  <a:pt x="0" y="449579"/>
                </a:lnTo>
                <a:lnTo>
                  <a:pt x="5049012" y="449579"/>
                </a:lnTo>
                <a:lnTo>
                  <a:pt x="50490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202309" y="1020150"/>
            <a:ext cx="5049520" cy="779701"/>
          </a:xfrm>
          <a:prstGeom prst="rect">
            <a:avLst/>
          </a:prstGeom>
          <a:ln w="22859">
            <a:solidFill>
              <a:srgbClr val="0D0D0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10489">
              <a:lnSpc>
                <a:spcPct val="100000"/>
              </a:lnSpc>
              <a:spcBef>
                <a:spcPts val="320"/>
              </a:spcBef>
            </a:pPr>
            <a:r>
              <a:rPr dirty="0"/>
              <a:t>PANDUAN</a:t>
            </a:r>
            <a:r>
              <a:rPr spc="-20" dirty="0"/>
              <a:t> </a:t>
            </a:r>
            <a:r>
              <a:rPr dirty="0"/>
              <a:t>PENGGUNAAN</a:t>
            </a:r>
            <a:r>
              <a:rPr spc="-20" dirty="0"/>
              <a:t> </a:t>
            </a:r>
            <a:r>
              <a:rPr dirty="0"/>
              <a:t>MESIN</a:t>
            </a:r>
            <a:r>
              <a:rPr spc="-25" dirty="0"/>
              <a:t> </a:t>
            </a:r>
            <a:r>
              <a:rPr spc="-10" dirty="0" smtClean="0"/>
              <a:t>JILID</a:t>
            </a:r>
            <a:r>
              <a:rPr lang="en-MY" spc="-10" dirty="0" smtClean="0"/>
              <a:t> (</a:t>
            </a:r>
            <a:r>
              <a:rPr lang="en-MY" i="1" spc="-10" dirty="0" smtClean="0"/>
              <a:t>BINDING MACHINE</a:t>
            </a:r>
            <a:r>
              <a:rPr lang="en-MY" spc="-10" dirty="0" smtClean="0"/>
              <a:t>)</a:t>
            </a:r>
            <a:endParaRPr spc="-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680</Words>
  <Application>Microsoft Office PowerPoint</Application>
  <PresentationFormat>Custom</PresentationFormat>
  <Paragraphs>116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Aharoni</vt:lpstr>
      <vt:lpstr>Calibri</vt:lpstr>
      <vt:lpstr>Office Theme</vt:lpstr>
      <vt:lpstr>SOP PENGGUNAAN ALAT GUNASAMA </vt:lpstr>
      <vt:lpstr>PANDUAN PENGGUNAAN MESIN FOTOSTAT</vt:lpstr>
      <vt:lpstr>PowerPoint Presentation</vt:lpstr>
      <vt:lpstr>PANDUAN PENGGUNAAN MESIN FAKS</vt:lpstr>
      <vt:lpstr>PowerPoint Presentation</vt:lpstr>
      <vt:lpstr>PowerPoint Presentation</vt:lpstr>
      <vt:lpstr>PANDUAN PENGGUNAAN MESIN JILID (BINDING MACHINE)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KESERAGAMAN  ETIKA</dc:title>
  <dc:creator>JMTi-TKE-AZLINA</dc:creator>
  <cp:lastModifiedBy>Syazwin</cp:lastModifiedBy>
  <cp:revision>2</cp:revision>
  <dcterms:created xsi:type="dcterms:W3CDTF">2024-05-03T03:07:35Z</dcterms:created>
  <dcterms:modified xsi:type="dcterms:W3CDTF">2024-05-03T03:28:20Z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2024-05-03T00:00:00Z</vt:filetime>
  </property>
  <property fmtid="{D5CDD505-2E9C-101B-9397-08002B2CF9AE}" pid="5" name="Producer">
    <vt:lpwstr>Microsoft® Word 2016</vt:lpwstr>
  </property>
</Properties>
</file>